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2baf4e4d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e2baf4e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e9cb6f0f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e9cb6f0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6b2d42859_1_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6b2d428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6b2d42859_1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6b2d428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b2d42859_1_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b2d4285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e9cb6f0f9_0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e9cb6f0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e9cb6f0f9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e9cb6f0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6b2d42859_1_5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6b2d4285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d236dd3b_1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ed236dd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ed236dd3b_1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ed236dd3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ed236dd3b_1_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ed236dd3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697c7bb39_0_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697c7bb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d236dd3b_1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ed236dd3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ed236dd3b_1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ed236dd3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ed236dd3b_1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ed236dd3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d236dd3b_1_3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ed236dd3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d236dd3b_1_4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d236dd3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d236dd3b_1_5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d236dd3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ed236dd3b_1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ed236dd3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ed236dd3b_1_6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ed236dd3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ed236dd3b_1_7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ed236dd3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ed236dd3b_1_8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ed236dd3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697c7bb3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697c7b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ed236dd3b_1_8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ed236dd3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ed236dd3b_1_9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ed236dd3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d236dd3b_1_10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d236dd3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ed236dd3b_1_1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ed236dd3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ed236dd3b_1_1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ed236dd3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d236dd3b_1_1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ed236dd3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ed236dd3b_1_1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ed236dd3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ed236dd3b_1_1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ed236dd3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ed236dd3b_1_14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ed236dd3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ed236dd3b_1_1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ed236dd3b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697c7bb39_0_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697c7bb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68d30731e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68d3073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01952a35d_1_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01952a35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e9cb6f0f9_0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e9cb6f0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6b2d42859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6b2d428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e9cb6f0f9_0_3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e9cb6f0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6b2d42859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6b2d428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6b2d42859_0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6b2d428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01952a35d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01952a3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01952a35d_0_4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01952a3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01952a35d_0_5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01952a35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a5ec41c3_1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a5ec41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e4ddf6d32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e4ddf6d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01952a35d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01952a3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c7f682652_0_4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c7f6826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01952a35d_0_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01952a35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01952a35d_1_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01952a35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1952a35d_1_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1952a35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hyperlink" Target="http://www.youtube.com/watch?v=vnAc3Yj6aHY" TargetMode="External"/><Relationship Id="rId5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hyperlink" Target="http://www.youtube.com/watch?v=JQYhbQS7vH0" TargetMode="External"/><Relationship Id="rId5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hyperlink" Target="https://www.christies.com/features/Monumental-collage-by-Beeple-is-first-purely-digital-artwork-NFT-to-come-to-auction-11510-7.aspx" TargetMode="External"/><Relationship Id="rId5" Type="http://schemas.openxmlformats.org/officeDocument/2006/relationships/hyperlink" Target="http://www.kristakimstudio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hyperlink" Target="https://www.bloomberg.com/news/articles/2021-02-05/only-15-of-bitcoin-traders-are-women-broker-study-show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vnAc3Yj6aHY" TargetMode="External"/><Relationship Id="rId5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s://www.christies.com/features/Monumental-collage-by-Beeple-is-first-purely-digital-artwork-NFT-to-come-to-auction-11510-7.aspx" TargetMode="External"/><Relationship Id="rId5" Type="http://schemas.openxmlformats.org/officeDocument/2006/relationships/hyperlink" Target="http://www.kristakimstudio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JQYhbQS7vH0" TargetMode="External"/><Relationship Id="rId5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Relationship Id="rId4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hyperlink" Target="https://www.bloomberg.com/news/articles/2021-02-05/only-15-of-bitcoin-traders-are-women-broker-study-shows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68025" y="214125"/>
            <a:ext cx="87426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1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VXNtokenMintable.sol Contract, which Allows Us Create Our VXN Token and Prepare It for Crowdsale: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25" y="1171350"/>
            <a:ext cx="8820749" cy="34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68025" y="56700"/>
            <a:ext cx="8742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BackEnd 2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33450" y="428225"/>
            <a:ext cx="31821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ERC20 token VIXEN, with a sym</a:t>
            </a:r>
            <a:r>
              <a:rPr b="1" lang="en" sz="1150">
                <a:solidFill>
                  <a:schemeClr val="dk1"/>
                </a:solidFill>
              </a:rPr>
              <a:t>bol of VXN and a total supply of 100 billion with the total supply assigned to the creator of the contract.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3009550" y="428225"/>
            <a:ext cx="3259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      Our VXN token in MetaMask account:</a:t>
            </a:r>
            <a:endParaRPr b="1" sz="1600"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7037" l="0" r="0" t="0"/>
          <a:stretch/>
        </p:blipFill>
        <p:spPr>
          <a:xfrm>
            <a:off x="3315687" y="1299325"/>
            <a:ext cx="2728389" cy="42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110" y="1299326"/>
            <a:ext cx="2523990" cy="42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6393850" y="428225"/>
            <a:ext cx="27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Confirmation of test VXN token transaction:</a:t>
            </a:r>
            <a:endParaRPr b="1" sz="16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74" y="1299325"/>
            <a:ext cx="2576999" cy="413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title="VXNcoin cre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075" y="453800"/>
            <a:ext cx="6771826" cy="470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24"/>
          <p:cNvSpPr txBox="1"/>
          <p:nvPr/>
        </p:nvSpPr>
        <p:spPr>
          <a:xfrm>
            <a:off x="143038" y="92000"/>
            <a:ext cx="5359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Verifying and publishing our contract on Ethereum blockchain:</a:t>
            </a:r>
            <a:endParaRPr b="1" sz="11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215450" y="136075"/>
            <a:ext cx="8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79375" y="45350"/>
            <a:ext cx="80736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3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VXNcrowdsale.sol Contract, Which will Help Fund the Project Development. 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037" y="903050"/>
            <a:ext cx="6732626" cy="45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215450" y="124800"/>
            <a:ext cx="8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45350" y="34025"/>
            <a:ext cx="89580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4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Creation of NFTs Using ERC-721 OpenZeppelin Contract.  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In This Contract 3% of ETH from the Sale Goes to NFT VXN Operations, 1% Gets Converted to VXN Token and Goes to Fund VXN Lair Foundation.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550" y="1600175"/>
            <a:ext cx="3733025" cy="6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5230375" y="742475"/>
            <a:ext cx="36759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A URI is a Uniform Resource Identifier for NFT: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75" y="1193725"/>
            <a:ext cx="5089299" cy="4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294825" y="192775"/>
            <a:ext cx="28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5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Registering  NFTs: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50" y="1303963"/>
            <a:ext cx="2880925" cy="31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175725" y="657675"/>
            <a:ext cx="5747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All of Our NFTs Stored in IPFS Pinning Service – Pinata: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28" y="1292700"/>
            <a:ext cx="5747474" cy="3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94825" y="192775"/>
            <a:ext cx="376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Transactions of Registering  NFTs on Eatherscan: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78" name="Google Shape;178;p28" title="NFT ethersca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425" y="1024075"/>
            <a:ext cx="6259525" cy="4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 rot="-1562125">
            <a:off x="1942483" y="2420790"/>
            <a:ext cx="6531386" cy="14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</a:rPr>
              <a:t>WHAT ARE NFTs?</a:t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79375" y="68025"/>
            <a:ext cx="59418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ERC-721 Non-Fungible Tokens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Smart Contracts that Users Interact With by Calling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Them and Then Receiving Proof of Interaction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Allow for Tokenization of Unique Art, Collectibles, Real estate, etc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Represent Sole (indisputable) Ownership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Secured </a:t>
            </a:r>
            <a:r>
              <a:rPr b="1" lang="en" sz="1300">
                <a:solidFill>
                  <a:schemeClr val="dk1"/>
                </a:solidFill>
              </a:rPr>
              <a:t>I</a:t>
            </a:r>
            <a:r>
              <a:rPr b="1" lang="en" sz="1300">
                <a:solidFill>
                  <a:schemeClr val="dk1"/>
                </a:solidFill>
              </a:rPr>
              <a:t>mmutable Public Record </a:t>
            </a:r>
            <a:r>
              <a:rPr b="1" lang="en" sz="1300"/>
              <a:t>by and on Ethereum Blockchain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Each Token Minted Has a Unique Identifier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C</a:t>
            </a:r>
            <a:r>
              <a:rPr b="1" lang="en" sz="1300"/>
              <a:t>ompatible with Anything Built Using Ethereum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Can Be Bought and Sold as Asset Class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on </a:t>
            </a:r>
            <a:r>
              <a:rPr b="1" lang="en" sz="1300"/>
              <a:t>A</a:t>
            </a:r>
            <a:r>
              <a:rPr b="1" lang="en" sz="1300"/>
              <a:t>ny Ethereum-Based NFT Market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30"/>
          <p:cNvSpPr txBox="1"/>
          <p:nvPr/>
        </p:nvSpPr>
        <p:spPr>
          <a:xfrm>
            <a:off x="5148025" y="3696600"/>
            <a:ext cx="2902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4875900" y="3878025"/>
            <a:ext cx="41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 rot="-1562125">
            <a:off x="1934308" y="2384178"/>
            <a:ext cx="6531386" cy="1539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WHY NFTs?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0"/>
            <a:ext cx="6021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NFT Market 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Current Market Cap for Ethereum NFT (ERC- 721) $338 million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Year 2021 Projected to Quadruple to $1.3 billion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Notable Sales Data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NBA Top Shot Generated $230 Million of Digital NBA Highlights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Beeple’s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Everydays: The First 5000 Days</a:t>
            </a:r>
            <a:r>
              <a:rPr b="1" lang="en" sz="1300">
                <a:solidFill>
                  <a:schemeClr val="dk1"/>
                </a:solidFill>
              </a:rPr>
              <a:t> sold for $69 million 	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Crypto Kitties Collectible Cards NFTs Sold at Over $300,000 Each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Krista Kim</a:t>
            </a:r>
            <a:r>
              <a:rPr b="1" i="1" lang="en" sz="1300">
                <a:solidFill>
                  <a:schemeClr val="dk1"/>
                </a:solidFill>
              </a:rPr>
              <a:t>’s</a:t>
            </a:r>
            <a:r>
              <a:rPr b="1" lang="en" sz="1300">
                <a:solidFill>
                  <a:schemeClr val="dk1"/>
                </a:solidFill>
              </a:rPr>
              <a:t> Mars House Sold for 500 Ethereum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</a:rPr>
              <a:t>- C</a:t>
            </a:r>
            <a:r>
              <a:rPr b="1" lang="en" sz="1300">
                <a:solidFill>
                  <a:schemeClr val="dk1"/>
                </a:solidFill>
              </a:rPr>
              <a:t>ryptoPunks</a:t>
            </a:r>
            <a:r>
              <a:rPr b="1" i="1" lang="en" sz="13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Sold for $16.9 Million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Jack Dorsey First Tweet NTF Sold for $2.9 Million	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Beyond Art and Collectibles = ENDLESS POSSIBILITIES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4739825" y="3379100"/>
            <a:ext cx="4343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			     </a:t>
            </a:r>
            <a:r>
              <a:rPr b="1" lang="en" sz="1800">
                <a:solidFill>
                  <a:srgbClr val="FF0000"/>
                </a:solidFill>
              </a:rPr>
              <a:t> NTFs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M</a:t>
            </a:r>
            <a:r>
              <a:rPr b="1" lang="en" sz="1300">
                <a:solidFill>
                  <a:schemeClr val="dk1"/>
                </a:solidFill>
              </a:rPr>
              <a:t>ore Visibility and Power to Creatives to Sell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Their Work Accessing Global Market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</a:rPr>
              <a:t>Establish Universal Royalties Standard to Artists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(Including Embedded Royalties for Continuous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 Payment Upon Resale) </a:t>
            </a:r>
            <a:endParaRPr i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</a:rPr>
              <a:t>Owner Verified Through NFT Contract Similar to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Deed or Certificate of Authenticity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- Emphasizing Importance and Value of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DIGITAL CONTENT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 rot="-1562125">
            <a:off x="1942483" y="2420790"/>
            <a:ext cx="6531386" cy="14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</a:rPr>
              <a:t>WHAT ARE NFTs?</a:t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9375" y="68025"/>
            <a:ext cx="59418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ERC-721 Non-Fungible Tokens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Smart Contracts that Users Interact With by Calling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Them and Then Receiving Proof of Interaction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Allow for Tokenization of Unique Art, Collectibles, Real estate, etc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Represent Sole (indisputable) Ownership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Secured </a:t>
            </a:r>
            <a:r>
              <a:rPr b="1" lang="en" sz="1300">
                <a:solidFill>
                  <a:schemeClr val="dk1"/>
                </a:solidFill>
              </a:rPr>
              <a:t>I</a:t>
            </a:r>
            <a:r>
              <a:rPr b="1" lang="en" sz="1300">
                <a:solidFill>
                  <a:schemeClr val="dk1"/>
                </a:solidFill>
              </a:rPr>
              <a:t>mmutable Public Record </a:t>
            </a:r>
            <a:r>
              <a:rPr b="1" lang="en" sz="1300"/>
              <a:t>by and on Ethereum Blockchain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Each Token Minted Has a Unique Identifier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C</a:t>
            </a:r>
            <a:r>
              <a:rPr b="1" lang="en" sz="1300"/>
              <a:t>ompatible with Anything Built Using Ethereum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Can Be Bought and Sold as Asset Class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on </a:t>
            </a:r>
            <a:r>
              <a:rPr b="1" lang="en" sz="1300"/>
              <a:t>A</a:t>
            </a:r>
            <a:r>
              <a:rPr b="1" lang="en" sz="1300"/>
              <a:t>ny Ethereum-Based NFT Market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5148025" y="3696600"/>
            <a:ext cx="2902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875900" y="3878025"/>
            <a:ext cx="41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 rot="-1158718">
            <a:off x="2277699" y="3526567"/>
            <a:ext cx="5919054" cy="1169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Impact"/>
                <a:ea typeface="Impact"/>
                <a:cs typeface="Impact"/>
                <a:sym typeface="Impact"/>
              </a:rPr>
              <a:t>NFTs BY WOMEN</a:t>
            </a:r>
            <a:endParaRPr sz="6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 rot="-1845087">
            <a:off x="1341499" y="1549720"/>
            <a:ext cx="6303748" cy="112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latin typeface="Impact"/>
                <a:ea typeface="Impact"/>
                <a:cs typeface="Impact"/>
                <a:sym typeface="Impact"/>
              </a:rPr>
              <a:t>WOMEN FOR ART</a:t>
            </a:r>
            <a:endParaRPr sz="6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 rot="-1658065">
            <a:off x="2128291" y="2693205"/>
            <a:ext cx="5334085" cy="7849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 CALL TO ACTION</a:t>
            </a:r>
            <a:endParaRPr sz="3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19283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4271750" y="507900"/>
            <a:ext cx="47511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No Women in the Top 0.03% of the Auction Market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Where 41% of the P</a:t>
            </a:r>
            <a:r>
              <a:rPr b="1" lang="en" sz="1300">
                <a:solidFill>
                  <a:schemeClr val="lt1"/>
                </a:solidFill>
              </a:rPr>
              <a:t>r</a:t>
            </a:r>
            <a:r>
              <a:rPr b="1" lang="en" sz="1300">
                <a:solidFill>
                  <a:schemeClr val="lt1"/>
                </a:solidFill>
              </a:rPr>
              <a:t>ofit is Concentrated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96% of Artworks Sold at Auction are by Male Artists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Of over 3,000 Galleries in the Artsy Database, 10%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Represent Not a Single Woman Artist, While Only 8%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Represent More Women than 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Almost Half Represent 25% or Fewer Women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Just 11% of All Acquisitions and 14% of Exhibitions at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26 Prominent U.S. Museums Over the Past Decade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Were of Work by Female Artists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Women Earn 70% of Bachelor of Fine Arts and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65–75% of Master of Fine Arts Degrees in the U.S.,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Though Only 46% of Working Artists (Across All Arts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Disciplines) are Women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Women Make up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300">
                <a:solidFill>
                  <a:schemeClr val="lt1"/>
                </a:solidFill>
              </a:rPr>
              <a:t>Only About 15% of Crypto Users</a:t>
            </a:r>
            <a:endParaRPr b="1" sz="13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While Most NFT Marketplaces Give artists Equal and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Direct Access to Collectors, Most Artists Making the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Biggest Sales are Predominantly Male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4271750" y="0"/>
            <a:ext cx="47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WOMEN IN ART PRESENTLY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-5048250" y="190500"/>
            <a:ext cx="31623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29168" l="0" r="0" t="833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0" y="0"/>
            <a:ext cx="57945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NFT VXN               </a:t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“Promoting Global Female Artistic </a:t>
            </a:r>
            <a:endParaRPr b="1" sz="19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Empowerment and Advancement </a:t>
            </a:r>
            <a:endParaRPr b="1" sz="1900"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through Technology!”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NFTVXN.com (website demo)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Gallery and Sales Platform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VXN Lair Foundation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	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Single Edition Art and Design works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Digital and Tangible Artworks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A</a:t>
            </a:r>
            <a:r>
              <a:rPr b="1" lang="en" sz="1300">
                <a:solidFill>
                  <a:schemeClr val="lt1"/>
                </a:solidFill>
              </a:rPr>
              <a:t>uction or Set Price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Embedded </a:t>
            </a:r>
            <a:r>
              <a:rPr b="1" lang="en" sz="1300">
                <a:solidFill>
                  <a:schemeClr val="lt1"/>
                </a:solidFill>
              </a:rPr>
              <a:t>Royalties into NFTs Determined by Artist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4% Purchase Fee</a:t>
            </a:r>
            <a:endParaRPr b="1" sz="13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- 3</a:t>
            </a:r>
            <a:r>
              <a:rPr b="1" lang="en" sz="1300">
                <a:solidFill>
                  <a:schemeClr val="lt1"/>
                </a:solidFill>
              </a:rPr>
              <a:t>% Cover Business Operations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- 1% Converted to VXN (VIXEN) Native Token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 for</a:t>
            </a:r>
            <a:r>
              <a:rPr b="1" lang="en" sz="1300">
                <a:solidFill>
                  <a:schemeClr val="lt1"/>
                </a:solidFill>
              </a:rPr>
              <a:t> P</a:t>
            </a:r>
            <a:r>
              <a:rPr b="1" lang="en" sz="1300">
                <a:solidFill>
                  <a:schemeClr val="lt1"/>
                </a:solidFill>
              </a:rPr>
              <a:t>romotion of VXN Lair Foundation 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          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68025" y="68025"/>
            <a:ext cx="60666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VIXEN TOKEN CROWDSALE</a:t>
            </a:r>
            <a:endParaRPr b="1" sz="2000">
              <a:solidFill>
                <a:srgbClr val="FF00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Turning NFT VXN into Reality Through the Issuance  of Tokens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To Occur 1-2  Months Prior NFTVXN.com Launch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Funding for Software Developers, Marketing Budgets,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Operations Costs, etc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- Post Crowd Sale VXNs Will Be Bought and Sold on the Open Market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Indicative of Interest in NFT VXN Project and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Adjustment of Business Model Accordingly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Ether as form of payment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$0.20 Crowdsale Price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Timed 4 weeks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4456350" y="3605900"/>
            <a:ext cx="4687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   </a:t>
            </a:r>
            <a:r>
              <a:rPr b="1" lang="en" sz="1600">
                <a:solidFill>
                  <a:srgbClr val="FF0000"/>
                </a:solidFill>
              </a:rPr>
              <a:t>Implementation of VXN Token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1% of Total Purchase Fee will be Converted from Ether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 to VXN to fund VXN Lair Foundation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- 1000 VXN Give Away Per 1 Eth Purchase (50/50)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artist/buyer split) for the first 1-2 months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</a:t>
            </a:r>
            <a:r>
              <a:rPr b="1" lang="en" sz="1600">
                <a:solidFill>
                  <a:srgbClr val="FF0000"/>
                </a:solidFill>
              </a:rPr>
              <a:t>Goal: All Transactions Executed in VXN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0" l="0" r="41110" t="0"/>
          <a:stretch/>
        </p:blipFill>
        <p:spPr>
          <a:xfrm>
            <a:off x="419550" y="3864950"/>
            <a:ext cx="2131799" cy="16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41110" t="0"/>
          <a:stretch/>
        </p:blipFill>
        <p:spPr>
          <a:xfrm>
            <a:off x="2177433" y="972875"/>
            <a:ext cx="4789124" cy="37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136075" y="68025"/>
            <a:ext cx="4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VXN Native ERC-20 Token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56700" y="45350"/>
            <a:ext cx="8992200" cy="6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NFTVXN.com FLOW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</a:t>
            </a:r>
            <a:r>
              <a:rPr b="1" lang="en" sz="1100">
                <a:solidFill>
                  <a:schemeClr val="dk1"/>
                </a:solidFill>
              </a:rPr>
              <a:t>Artist sets up her Metamask (Google Chrome extension) wallet 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P</a:t>
            </a:r>
            <a:r>
              <a:rPr b="1" lang="en" sz="1100">
                <a:solidFill>
                  <a:schemeClr val="dk1"/>
                </a:solidFill>
              </a:rPr>
              <a:t>urchases Eth to Cover the Gas Fees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Connects her Metamask to NFTVXN.com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Uploads the Image, Video File, or Gif of Artwork Along with Relevant Info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Chooses “create” Option to Initializes the Wallet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</a:t>
            </a:r>
            <a:r>
              <a:rPr b="1" lang="en" sz="1100">
                <a:solidFill>
                  <a:schemeClr val="dk1"/>
                </a:solidFill>
              </a:rPr>
              <a:t>ploads the Files and Mints her NFT Token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She Signs the Sell Order Upon Which NFT is Minted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She then Proceeds to Put it for Sale (or auction</a:t>
            </a:r>
            <a:r>
              <a:rPr b="1" lang="en" sz="1100">
                <a:solidFill>
                  <a:schemeClr val="dk1"/>
                </a:solidFill>
              </a:rPr>
              <a:t>)</a:t>
            </a:r>
            <a:r>
              <a:rPr b="1" lang="en" sz="1100">
                <a:solidFill>
                  <a:schemeClr val="dk1"/>
                </a:solidFill>
              </a:rPr>
              <a:t> by Assigning Her Price and Confirming its for Sale Status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</a:t>
            </a:r>
            <a:r>
              <a:rPr b="1" lang="en" sz="1100">
                <a:solidFill>
                  <a:schemeClr val="dk1"/>
                </a:solidFill>
              </a:rPr>
              <a:t>Buyer Sets Up Their Metamask Wallet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Connects it to NFTVXN.com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Confirms or Transfers Sufficient Funds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Selects Artwork and Proceed to Checkout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Upon Successful Transaction They Will be Proud Owner of Unique NFT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(Which Will Serves as Their Certificate of Authenticity with Undisputed Ownership)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*For the first few months NFT VXN will offer bonus of 500 VXN tokens each to both artist and buyer for every 1 Eth + purchase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68025" y="214125"/>
            <a:ext cx="87426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1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VXNtokenMintable.sol Contract, which Allows Us Create Our VXN Token and Prepare It for Crowdsale: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25" y="1171350"/>
            <a:ext cx="8820749" cy="34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68025" y="56700"/>
            <a:ext cx="8742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BackEnd 2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33450" y="428225"/>
            <a:ext cx="31821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ERC20 token VIXEN, with a sym</a:t>
            </a:r>
            <a:r>
              <a:rPr b="1" lang="en" sz="1150">
                <a:solidFill>
                  <a:schemeClr val="dk1"/>
                </a:solidFill>
              </a:rPr>
              <a:t>bol of VXN and a total supply of 100 billion with the total supply assigned to the creator of the contract.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3009550" y="428225"/>
            <a:ext cx="3259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      Our VXN token in MetaMask account:</a:t>
            </a:r>
            <a:endParaRPr b="1" sz="1600"/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4">
            <a:alphaModFix/>
          </a:blip>
          <a:srcRect b="7037" l="0" r="0" t="0"/>
          <a:stretch/>
        </p:blipFill>
        <p:spPr>
          <a:xfrm>
            <a:off x="3315687" y="1299325"/>
            <a:ext cx="2728389" cy="42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110" y="1299326"/>
            <a:ext cx="2523990" cy="42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6393850" y="428225"/>
            <a:ext cx="27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Confirmation of test VXN token transaction:</a:t>
            </a:r>
            <a:endParaRPr b="1" sz="1600"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74" y="1299325"/>
            <a:ext cx="2576999" cy="413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 title="VXNcoin cre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075" y="453800"/>
            <a:ext cx="6771826" cy="470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40"/>
          <p:cNvSpPr txBox="1"/>
          <p:nvPr/>
        </p:nvSpPr>
        <p:spPr>
          <a:xfrm>
            <a:off x="143038" y="92000"/>
            <a:ext cx="5359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Verifying and publishing our contract on Ethereum blockchain:</a:t>
            </a:r>
            <a:endParaRPr b="1" sz="11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215450" y="136075"/>
            <a:ext cx="8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/>
        </p:nvSpPr>
        <p:spPr>
          <a:xfrm>
            <a:off x="79375" y="45350"/>
            <a:ext cx="80736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3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VXNcrowdsale.sol Contract, Which will Help Fund the Project Development. 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037" y="903050"/>
            <a:ext cx="6732626" cy="45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 rot="-1562125">
            <a:off x="1934308" y="2384178"/>
            <a:ext cx="6531386" cy="1539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WHY NFTs?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0" y="0"/>
            <a:ext cx="6021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NFT Market 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Current Market Cap for Ethereum NFT (ERC- 721) $338 million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Year 2021 Projected to Quadruple to $1.3 billion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Notable Sales Data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NBA Top Shot Generated $230 Million of Digital NBA Highlights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Beeple’s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Everydays: The First 5000 Days</a:t>
            </a:r>
            <a:r>
              <a:rPr b="1" lang="en" sz="1300">
                <a:solidFill>
                  <a:schemeClr val="dk1"/>
                </a:solidFill>
              </a:rPr>
              <a:t> sold for $69 million 	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Crypto Kitties Collectible Cards NFTs Sold at Over $300,000 Each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Krista Kim</a:t>
            </a:r>
            <a:r>
              <a:rPr b="1" i="1" lang="en" sz="1300">
                <a:solidFill>
                  <a:schemeClr val="dk1"/>
                </a:solidFill>
              </a:rPr>
              <a:t>’s</a:t>
            </a:r>
            <a:r>
              <a:rPr b="1" lang="en" sz="1300">
                <a:solidFill>
                  <a:schemeClr val="dk1"/>
                </a:solidFill>
              </a:rPr>
              <a:t> Mars House Sold for 500 Ethereum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</a:rPr>
              <a:t>- C</a:t>
            </a:r>
            <a:r>
              <a:rPr b="1" lang="en" sz="1300">
                <a:solidFill>
                  <a:schemeClr val="dk1"/>
                </a:solidFill>
              </a:rPr>
              <a:t>ryptoPunks</a:t>
            </a:r>
            <a:r>
              <a:rPr b="1" i="1" lang="en" sz="13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Sold for $16.9 Million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Jack Dorsey First Tweet NTF Sold for $2.9 Million	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Beyond Art and Collectibles = ENDLESS POSSIBILITIES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739825" y="3379100"/>
            <a:ext cx="4343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			     </a:t>
            </a:r>
            <a:r>
              <a:rPr b="1" lang="en" sz="1800">
                <a:solidFill>
                  <a:srgbClr val="FF0000"/>
                </a:solidFill>
              </a:rPr>
              <a:t> NTFs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M</a:t>
            </a:r>
            <a:r>
              <a:rPr b="1" lang="en" sz="1300">
                <a:solidFill>
                  <a:schemeClr val="dk1"/>
                </a:solidFill>
              </a:rPr>
              <a:t>ore Visibility and Power to Creatives to Sell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Their Work Accessing Global Market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</a:rPr>
              <a:t>Establish Universal Royalties Standard to Artists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(Including Embedded Royalties for Continuous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 Payment Upon Resale) </a:t>
            </a:r>
            <a:endParaRPr i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</a:t>
            </a:r>
            <a:r>
              <a:rPr b="1" lang="en" sz="1300">
                <a:solidFill>
                  <a:schemeClr val="dk1"/>
                </a:solidFill>
              </a:rPr>
              <a:t>Owner Verified Through NFT Contract Similar to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Deed or Certificate of Authenticity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- Emphasizing Importance and Value of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DIGITAL CONTENT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/>
        </p:nvSpPr>
        <p:spPr>
          <a:xfrm>
            <a:off x="215450" y="124800"/>
            <a:ext cx="8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350" y="34025"/>
            <a:ext cx="89580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4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Creation of NFTs Using ERC-721 OpenZeppelin Contract.  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In This Contract 3% of ETH from the Sale Goes to NFT VXN Operations, 1% Gets Converted to VXN Token and Goes to Fund VXN Lair Foundation.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550" y="1600175"/>
            <a:ext cx="3733025" cy="6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5230375" y="742475"/>
            <a:ext cx="36759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</a:rPr>
              <a:t>A URI is a Uniform Resource Identifier for NFT: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75" y="1193725"/>
            <a:ext cx="5089299" cy="4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294825" y="192775"/>
            <a:ext cx="28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BackEnd 5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Registering  NFTs: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50" y="1303963"/>
            <a:ext cx="2880925" cy="31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3175725" y="657675"/>
            <a:ext cx="5747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All of Our NFTs Stored in IPFS Pinning Service – Pinata: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28" y="1292700"/>
            <a:ext cx="5747474" cy="31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294825" y="192775"/>
            <a:ext cx="376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Transactions of Registering  NFTs on Eatherscan: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307" name="Google Shape;307;p44" title="NFT ethersca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425" y="1024075"/>
            <a:ext cx="6259525" cy="4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47" y="0"/>
            <a:ext cx="465195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/>
        </p:nvSpPr>
        <p:spPr>
          <a:xfrm>
            <a:off x="56700" y="56700"/>
            <a:ext cx="4365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Future  NFT VXN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-</a:t>
            </a:r>
            <a:r>
              <a:rPr b="1" lang="en" sz="1300"/>
              <a:t> Wider Audiences- Expand NFT VXN to include MP4s, ALS, MOV, MLB formats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Shift to more exclusive curated platform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Grow VXN Lair Foundation with 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Educational Focus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Curatorial Programming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Support Collaborative Residences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Grow VXN Token as Asset Class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Help Fund Female Creative StartUps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Facilitate</a:t>
            </a:r>
            <a:r>
              <a:rPr b="1" lang="en"/>
              <a:t> First Female Digital Artist Art Fair 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1088575" y="453575"/>
            <a:ext cx="6531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79375" y="79375"/>
            <a:ext cx="8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</a:t>
            </a:r>
            <a:endParaRPr/>
          </a:p>
        </p:txBody>
      </p:sp>
      <p:sp>
        <p:nvSpPr>
          <p:cNvPr id="323" name="Google Shape;323;p46"/>
          <p:cNvSpPr txBox="1"/>
          <p:nvPr/>
        </p:nvSpPr>
        <p:spPr>
          <a:xfrm>
            <a:off x="68025" y="1939025"/>
            <a:ext cx="8969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00"/>
              <a:t> </a:t>
            </a:r>
            <a:r>
              <a:rPr b="1" lang="en" sz="11900"/>
              <a:t>Thank you!</a:t>
            </a:r>
            <a:endParaRPr b="1" sz="1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7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50" y="487763"/>
            <a:ext cx="7371575" cy="47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75" y="277750"/>
            <a:ext cx="7697924" cy="51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9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25" y="325350"/>
            <a:ext cx="7525725" cy="5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75" y="351500"/>
            <a:ext cx="6823452" cy="51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 rot="-1158718">
            <a:off x="2277699" y="3526567"/>
            <a:ext cx="5919054" cy="1169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Impact"/>
                <a:ea typeface="Impact"/>
                <a:cs typeface="Impact"/>
                <a:sym typeface="Impact"/>
              </a:rPr>
              <a:t>NFTs BY WOMEN</a:t>
            </a:r>
            <a:endParaRPr sz="6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" name="Google Shape;78;p16"/>
          <p:cNvSpPr txBox="1"/>
          <p:nvPr/>
        </p:nvSpPr>
        <p:spPr>
          <a:xfrm rot="-1845087">
            <a:off x="1341499" y="1549720"/>
            <a:ext cx="6303748" cy="112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latin typeface="Impact"/>
                <a:ea typeface="Impact"/>
                <a:cs typeface="Impact"/>
                <a:sym typeface="Impact"/>
              </a:rPr>
              <a:t>WOMEN FOR ART</a:t>
            </a:r>
            <a:endParaRPr sz="6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" name="Google Shape;79;p16"/>
          <p:cNvSpPr txBox="1"/>
          <p:nvPr/>
        </p:nvSpPr>
        <p:spPr>
          <a:xfrm rot="-1658065">
            <a:off x="2128291" y="2693205"/>
            <a:ext cx="5334085" cy="7849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 CALL TO ACTION</a:t>
            </a:r>
            <a:endParaRPr sz="3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47" y="0"/>
            <a:ext cx="465195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/>
        </p:nvSpPr>
        <p:spPr>
          <a:xfrm>
            <a:off x="56700" y="56700"/>
            <a:ext cx="4365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Future  NFT VXN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-</a:t>
            </a:r>
            <a:r>
              <a:rPr b="1" lang="en" sz="1300"/>
              <a:t> Wider Audiences- Expand NFT VXN to include MP4s, ALS, MOV, MLB formats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Shift to more exclusive curated platform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Grow VXN Lair Foundation with 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Educational Focus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Curatorial Programming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Support Collaborative Residences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Grow VXN Token as Asset Class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Help Fund Female Creative StartUps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Facilitate</a:t>
            </a:r>
            <a:r>
              <a:rPr b="1" lang="en"/>
              <a:t> First Female Digital Artist Art Fair 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3"/>
          <p:cNvSpPr txBox="1"/>
          <p:nvPr/>
        </p:nvSpPr>
        <p:spPr>
          <a:xfrm>
            <a:off x="1088575" y="453575"/>
            <a:ext cx="6531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3"/>
          <p:cNvSpPr txBox="1"/>
          <p:nvPr/>
        </p:nvSpPr>
        <p:spPr>
          <a:xfrm>
            <a:off x="79375" y="79375"/>
            <a:ext cx="8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</a:t>
            </a:r>
            <a:endParaRPr/>
          </a:p>
        </p:txBody>
      </p:sp>
      <p:sp>
        <p:nvSpPr>
          <p:cNvPr id="376" name="Google Shape;376;p53"/>
          <p:cNvSpPr txBox="1"/>
          <p:nvPr/>
        </p:nvSpPr>
        <p:spPr>
          <a:xfrm>
            <a:off x="68025" y="1939025"/>
            <a:ext cx="8969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00"/>
              <a:t> </a:t>
            </a:r>
            <a:r>
              <a:rPr b="1" lang="en" sz="11900"/>
              <a:t>Thank you!</a:t>
            </a:r>
            <a:endParaRPr b="1" sz="11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50" y="487763"/>
            <a:ext cx="7371575" cy="47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5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75" y="277750"/>
            <a:ext cx="7697924" cy="51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25" y="325350"/>
            <a:ext cx="7525725" cy="5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75" y="351500"/>
            <a:ext cx="6823452" cy="51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294825" y="192775"/>
            <a:ext cx="7234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0"/>
          <p:cNvPicPr preferRelativeResize="0"/>
          <p:nvPr/>
        </p:nvPicPr>
        <p:blipFill rotWithShape="1">
          <a:blip r:embed="rId3">
            <a:alphaModFix/>
          </a:blip>
          <a:srcRect b="0" l="0" r="41110" t="0"/>
          <a:stretch/>
        </p:blipFill>
        <p:spPr>
          <a:xfrm>
            <a:off x="2177433" y="972875"/>
            <a:ext cx="4789124" cy="37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1"/>
          <p:cNvPicPr preferRelativeResize="0"/>
          <p:nvPr/>
        </p:nvPicPr>
        <p:blipFill rotWithShape="1">
          <a:blip r:embed="rId3">
            <a:alphaModFix/>
          </a:blip>
          <a:srcRect b="0" l="0" r="41110" t="0"/>
          <a:stretch/>
        </p:blipFill>
        <p:spPr>
          <a:xfrm>
            <a:off x="1650144" y="557860"/>
            <a:ext cx="5843698" cy="45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19283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271750" y="507900"/>
            <a:ext cx="47511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No Women in the Top 0.03% of the Auction Market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Where 41% of the P</a:t>
            </a:r>
            <a:r>
              <a:rPr b="1" lang="en" sz="1300">
                <a:solidFill>
                  <a:schemeClr val="lt1"/>
                </a:solidFill>
              </a:rPr>
              <a:t>r</a:t>
            </a:r>
            <a:r>
              <a:rPr b="1" lang="en" sz="1300">
                <a:solidFill>
                  <a:schemeClr val="lt1"/>
                </a:solidFill>
              </a:rPr>
              <a:t>ofit is Concentrated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96% of Artworks Sold at Auction are by Male Artists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Of over 3,000 Galleries in the Artsy Database, 10%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Represent Not a Single Woman Artist, While Only 8%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Represent More Women than 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Almost Half Represent 25% or Fewer Women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Just 11% of All Acquisitions and 14% of Exhibitions at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26 Prominent U.S. Museums Over the Past Decade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Were of Work by Female Artists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Women Earn 70% of Bachelor of Fine Arts and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65–75% of Master of Fine Arts Degrees in the U.S.,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Though Only 46% of Working Artists (Across All Arts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Disciplines) are Women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Women Make up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300">
                <a:solidFill>
                  <a:schemeClr val="lt1"/>
                </a:solidFill>
              </a:rPr>
              <a:t>Only About 15% of Crypto Users</a:t>
            </a:r>
            <a:endParaRPr b="1" sz="13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While Most NFT Marketplaces Give artists Equal and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Direct Access to Collectors, Most Artists Making the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Biggest Sales are Predominantly Male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271750" y="0"/>
            <a:ext cx="47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WOMEN IN ART PRESENTLY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2"/>
          <p:cNvPicPr preferRelativeResize="0"/>
          <p:nvPr/>
        </p:nvPicPr>
        <p:blipFill rotWithShape="1">
          <a:blip r:embed="rId3">
            <a:alphaModFix/>
          </a:blip>
          <a:srcRect b="0" l="0" r="41110" t="0"/>
          <a:stretch/>
        </p:blipFill>
        <p:spPr>
          <a:xfrm>
            <a:off x="2177433" y="972875"/>
            <a:ext cx="4789124" cy="37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-5048250" y="190500"/>
            <a:ext cx="31623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9168" l="0" r="0" t="833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0" y="0"/>
            <a:ext cx="57945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NFT VXN               </a:t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“Promoting Global Female Artistic </a:t>
            </a:r>
            <a:endParaRPr b="1" sz="19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Empowerment and Advancement </a:t>
            </a:r>
            <a:endParaRPr b="1" sz="1900"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through Technology!”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NFTVXN.com (website demo)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Gallery and Sales Platform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VXN Lair Foundation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	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Single Edition Art and Design works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Digital and Tangible Artworks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A</a:t>
            </a:r>
            <a:r>
              <a:rPr b="1" lang="en" sz="1300">
                <a:solidFill>
                  <a:schemeClr val="lt1"/>
                </a:solidFill>
              </a:rPr>
              <a:t>uction or Set Price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Embedded </a:t>
            </a:r>
            <a:r>
              <a:rPr b="1" lang="en" sz="1300">
                <a:solidFill>
                  <a:schemeClr val="lt1"/>
                </a:solidFill>
              </a:rPr>
              <a:t>Royalties into NFTs Determined by Artist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>
                <a:solidFill>
                  <a:schemeClr val="lt1"/>
                </a:solidFill>
              </a:rPr>
              <a:t>4% Purchase Fee</a:t>
            </a:r>
            <a:endParaRPr b="1" sz="13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- 3</a:t>
            </a:r>
            <a:r>
              <a:rPr b="1" lang="en" sz="1300">
                <a:solidFill>
                  <a:schemeClr val="lt1"/>
                </a:solidFill>
              </a:rPr>
              <a:t>% Cover Business Operations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- 1% Converted to VXN (VIXEN) Native Token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 for</a:t>
            </a:r>
            <a:r>
              <a:rPr b="1" lang="en" sz="1300">
                <a:solidFill>
                  <a:schemeClr val="lt1"/>
                </a:solidFill>
              </a:rPr>
              <a:t> P</a:t>
            </a:r>
            <a:r>
              <a:rPr b="1" lang="en" sz="1300">
                <a:solidFill>
                  <a:schemeClr val="lt1"/>
                </a:solidFill>
              </a:rPr>
              <a:t>romotion of VXN Lair Foundation 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          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8025" y="68025"/>
            <a:ext cx="60666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VIXEN TOKEN CROWDSALE</a:t>
            </a:r>
            <a:endParaRPr b="1" sz="2000">
              <a:solidFill>
                <a:srgbClr val="FF00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Turning NFT VXN into Reality Through the Issuance  of Tokens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To Occur 1-2  Months Prior NFTVXN.com Launch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Funding for Software Developers, Marketing Budgets,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Operations Costs, etc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- Post Crowd Sale VXNs Will Be Bought and Sold on the Open Market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Indicative of Interest in NFT VXN Project and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 Adjustment of Business Model Accordingly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Ether as form of payment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$0.20 Crowdsale Price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- Timed 4 weeks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4456350" y="3605900"/>
            <a:ext cx="4687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   </a:t>
            </a:r>
            <a:r>
              <a:rPr b="1" lang="en" sz="1600">
                <a:solidFill>
                  <a:srgbClr val="FF0000"/>
                </a:solidFill>
              </a:rPr>
              <a:t>Implementation of VXN Token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</a:t>
            </a:r>
            <a:r>
              <a:rPr b="1" lang="en" sz="1300"/>
              <a:t>1% of Total Purchase Fee will be Converted from Ether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 to VXN to fund VXN Lair Foundation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- 1000 VXN Give Away Per 1 Eth Purchase (50/50)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artist/buyer split) for the first 1-2 months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</a:t>
            </a:r>
            <a:r>
              <a:rPr b="1" lang="en" sz="1600">
                <a:solidFill>
                  <a:srgbClr val="FF0000"/>
                </a:solidFill>
              </a:rPr>
              <a:t>Goal: All Transactions Executed in VXN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41110" t="0"/>
          <a:stretch/>
        </p:blipFill>
        <p:spPr>
          <a:xfrm>
            <a:off x="419550" y="3864950"/>
            <a:ext cx="2131799" cy="16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0" r="41110" t="0"/>
          <a:stretch/>
        </p:blipFill>
        <p:spPr>
          <a:xfrm>
            <a:off x="2177433" y="972875"/>
            <a:ext cx="4789124" cy="37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36075" y="68025"/>
            <a:ext cx="4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VXN Native ERC-20 Token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5450" y="136075"/>
            <a:ext cx="8617800" cy="5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56700" y="45350"/>
            <a:ext cx="8992200" cy="6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NFTVXN.com FLOW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</a:t>
            </a:r>
            <a:r>
              <a:rPr b="1" lang="en" sz="1100">
                <a:solidFill>
                  <a:schemeClr val="dk1"/>
                </a:solidFill>
              </a:rPr>
              <a:t>Artist sets up her Metamask (Google Chrome extension) wallet 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P</a:t>
            </a:r>
            <a:r>
              <a:rPr b="1" lang="en" sz="1100">
                <a:solidFill>
                  <a:schemeClr val="dk1"/>
                </a:solidFill>
              </a:rPr>
              <a:t>urchases Eth to Cover the Gas Fees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Connects her Metamask to NFTVXN.com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Uploads the Image, Video File, or Gif of Artwork Along with Relevant Info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Chooses “create” Option to Initializes the Wallet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</a:t>
            </a:r>
            <a:r>
              <a:rPr b="1" lang="en" sz="1100">
                <a:solidFill>
                  <a:schemeClr val="dk1"/>
                </a:solidFill>
              </a:rPr>
              <a:t>ploads the Files and Mints her NFT Token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She Signs the Sell Order Upon Which NFT is Minted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She then Proceeds to Put it for Sale (or auction</a:t>
            </a:r>
            <a:r>
              <a:rPr b="1" lang="en" sz="1100">
                <a:solidFill>
                  <a:schemeClr val="dk1"/>
                </a:solidFill>
              </a:rPr>
              <a:t>)</a:t>
            </a:r>
            <a:r>
              <a:rPr b="1" lang="en" sz="1100">
                <a:solidFill>
                  <a:schemeClr val="dk1"/>
                </a:solidFill>
              </a:rPr>
              <a:t> by Assigning Her Price and Confirming its for Sale Status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</a:t>
            </a:r>
            <a:r>
              <a:rPr b="1" lang="en" sz="1100">
                <a:solidFill>
                  <a:schemeClr val="dk1"/>
                </a:solidFill>
              </a:rPr>
              <a:t>Buyer Sets Up Their Metamask Wallet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Connects it to NFTVXN.com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Confirms or Transfers Sufficient Funds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Selects Artwork and Proceed to Checkout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 Upon Successful Transaction They Will be Proud Owner of Unique NFT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(Which Will Serves as Their Certificate of Authenticity with Undisputed Ownership)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*For the first few months NFT VXN will offer bonus of 500 VXN tokens each to both artist and buyer for every 1 Eth + purchase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